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88" r:id="rId3"/>
    <p:sldId id="289" r:id="rId4"/>
    <p:sldId id="260" r:id="rId5"/>
    <p:sldId id="279" r:id="rId6"/>
    <p:sldId id="261" r:id="rId7"/>
    <p:sldId id="262" r:id="rId8"/>
    <p:sldId id="263" r:id="rId9"/>
    <p:sldId id="264" r:id="rId10"/>
    <p:sldId id="265" r:id="rId11"/>
    <p:sldId id="269" r:id="rId12"/>
    <p:sldId id="267" r:id="rId13"/>
    <p:sldId id="268" r:id="rId14"/>
    <p:sldId id="273" r:id="rId15"/>
    <p:sldId id="275" r:id="rId16"/>
    <p:sldId id="280" r:id="rId17"/>
    <p:sldId id="276" r:id="rId18"/>
    <p:sldId id="277" r:id="rId19"/>
    <p:sldId id="270" r:id="rId20"/>
    <p:sldId id="287" r:id="rId21"/>
    <p:sldId id="286" r:id="rId22"/>
    <p:sldId id="281" r:id="rId23"/>
    <p:sldId id="284" r:id="rId24"/>
    <p:sldId id="285" r:id="rId25"/>
    <p:sldId id="292" r:id="rId26"/>
    <p:sldId id="290" r:id="rId27"/>
    <p:sldId id="291" r:id="rId28"/>
    <p:sldId id="278" r:id="rId29"/>
  </p:sldIdLst>
  <p:sldSz cx="12192000" cy="6858000"/>
  <p:notesSz cx="6797675" cy="9928225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33"/>
    <a:srgbClr val="293F81"/>
    <a:srgbClr val="000000"/>
    <a:srgbClr val="87B0E1"/>
    <a:srgbClr val="0066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81" autoAdjust="0"/>
    <p:restoredTop sz="98983" autoAdjust="0"/>
  </p:normalViewPr>
  <p:slideViewPr>
    <p:cSldViewPr>
      <p:cViewPr varScale="1">
        <p:scale>
          <a:sx n="111" d="100"/>
          <a:sy n="111" d="100"/>
        </p:scale>
        <p:origin x="528" y="-13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2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90132B-1379-48D1-8177-1C4D4A5906F8}" type="datetimeFigureOut">
              <a:rPr lang="de-DE" smtClean="0"/>
              <a:t>17.02.2019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4E7AAA-FC95-41B5-8BB5-24722FC2AF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2496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4E7AAA-FC95-41B5-8BB5-24722FC2AF73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6053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rnser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61200"/>
            <a:ext cx="2527742" cy="543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rnserver Spie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24" y="61200"/>
            <a:ext cx="2519991" cy="541934"/>
          </a:xfrm>
          <a:prstGeom prst="rect">
            <a:avLst/>
          </a:prstGeom>
        </p:spPr>
      </p:pic>
      <p:pic>
        <p:nvPicPr>
          <p:cNvPr id="6" name="Grafik 5" hidden="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59704"/>
            <a:ext cx="2527742" cy="5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564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50D42-C9CD-4801-B293-61D1F53EC57E}" type="datetimeFigureOut">
              <a:rPr lang="de-DE" smtClean="0"/>
              <a:t>17.02.2019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6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39.wmf"/><Relationship Id="rId4" Type="http://schemas.openxmlformats.org/officeDocument/2006/relationships/image" Target="../media/image38.wmf"/><Relationship Id="rId9" Type="http://schemas.openxmlformats.org/officeDocument/2006/relationships/oleObject" Target="../embeddings/oleObject2.bin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7D77B48-840B-4CB5-9D9B-8EF28F974F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435" y="1916832"/>
            <a:ext cx="9063130" cy="207071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C8D30052-4497-4F71-8922-ABFFD318A3A6}"/>
              </a:ext>
            </a:extLst>
          </p:cNvPr>
          <p:cNvSpPr txBox="1"/>
          <p:nvPr/>
        </p:nvSpPr>
        <p:spPr>
          <a:xfrm>
            <a:off x="1587394" y="4437112"/>
            <a:ext cx="90172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latin typeface="ABeeZee" panose="02000000000000000000" pitchFamily="2" charset="0"/>
              </a:rPr>
              <a:t>Individuelle Lese- und Rechtschreibförderung</a:t>
            </a:r>
          </a:p>
        </p:txBody>
      </p:sp>
    </p:spTree>
    <p:extLst>
      <p:ext uri="{BB962C8B-B14F-4D97-AF65-F5344CB8AC3E}">
        <p14:creationId xmlns:p14="http://schemas.microsoft.com/office/powerpoint/2010/main" val="146831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14:prism isContent="1"/>
      </p:transition>
    </mc:Choice>
    <mc:Fallback xmlns="">
      <p:transition spd="slow" advTm="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439816" y="260649"/>
            <a:ext cx="6048672" cy="461665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de-DE" sz="2400">
                <a:solidFill>
                  <a:srgbClr val="293F81"/>
                </a:solidFill>
              </a:rPr>
              <a:t>Diagnose</a:t>
            </a:r>
          </a:p>
        </p:txBody>
      </p:sp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1703512" y="1052737"/>
            <a:ext cx="878497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sz="2800"/>
              <a:t>Normierung mit Förderempfehlung und</a:t>
            </a:r>
            <a:br>
              <a:rPr lang="de-DE" sz="2800"/>
            </a:br>
            <a:r>
              <a:rPr lang="de-DE" sz="2800"/>
              <a:t>Vergleichsdaten in der getesteten Altersstufe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2074554"/>
            <a:ext cx="5168122" cy="2808312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6" y="3226048"/>
            <a:ext cx="3327648" cy="3313637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722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>
        <p14:prism isContent="1"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4439816" y="260649"/>
            <a:ext cx="6048672" cy="461665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400">
                <a:solidFill>
                  <a:srgbClr val="293F81"/>
                </a:solidFill>
              </a:rPr>
              <a:t>Der Weg zur modernen Rechtschreibförderung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991545" y="1916833"/>
            <a:ext cx="62250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rgbClr val="293F81"/>
                </a:solidFill>
              </a:rPr>
              <a:t>Schritt 1</a:t>
            </a:r>
            <a:r>
              <a:rPr lang="de-DE" sz="2400" dirty="0"/>
              <a:t/>
            </a:r>
            <a:br>
              <a:rPr lang="de-DE" sz="2400" dirty="0"/>
            </a:br>
            <a:r>
              <a:rPr lang="de-DE" sz="2400" dirty="0"/>
              <a:t>Test der individuellen Rechtschreibkompetenzen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991544" y="3140969"/>
            <a:ext cx="54316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>
                <a:solidFill>
                  <a:srgbClr val="293F81"/>
                </a:solidFill>
              </a:rPr>
              <a:t>Schritt 2</a:t>
            </a:r>
            <a:r>
              <a:rPr lang="de-DE" sz="2400"/>
              <a:t/>
            </a:r>
            <a:br>
              <a:rPr lang="de-DE" sz="2400"/>
            </a:br>
            <a:r>
              <a:rPr lang="de-DE" sz="2400"/>
              <a:t>Diagnose &amp; Erstellung des Leistungsprofils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991544" y="4326196"/>
            <a:ext cx="65156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>
                <a:solidFill>
                  <a:srgbClr val="293F81"/>
                </a:solidFill>
              </a:rPr>
              <a:t>Schritt 3</a:t>
            </a:r>
            <a:r>
              <a:rPr lang="de-DE" sz="2400"/>
              <a:t/>
            </a:r>
            <a:br>
              <a:rPr lang="de-DE" sz="2400"/>
            </a:br>
            <a:r>
              <a:rPr lang="de-DE" sz="2400"/>
              <a:t>Passgenaues Einzel- oder Gruppenfördermaterial</a:t>
            </a:r>
          </a:p>
        </p:txBody>
      </p:sp>
    </p:spTree>
    <p:extLst>
      <p:ext uri="{BB962C8B-B14F-4D97-AF65-F5344CB8AC3E}">
        <p14:creationId xmlns:p14="http://schemas.microsoft.com/office/powerpoint/2010/main" val="199589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14:prism isContent="1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2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"/>
          <p:cNvSpPr txBox="1"/>
          <p:nvPr/>
        </p:nvSpPr>
        <p:spPr>
          <a:xfrm>
            <a:off x="4439816" y="260649"/>
            <a:ext cx="6048672" cy="461665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de-DE" sz="2400">
                <a:solidFill>
                  <a:srgbClr val="293F81"/>
                </a:solidFill>
              </a:rPr>
              <a:t>Einzel- oder Gruppenfördermaterial </a:t>
            </a:r>
          </a:p>
        </p:txBody>
      </p:sp>
      <p:sp>
        <p:nvSpPr>
          <p:cNvPr id="3" name="Text 1"/>
          <p:cNvSpPr txBox="1">
            <a:spLocks noChangeArrowheads="1"/>
          </p:cNvSpPr>
          <p:nvPr/>
        </p:nvSpPr>
        <p:spPr bwMode="auto">
          <a:xfrm>
            <a:off x="1703512" y="1052737"/>
            <a:ext cx="878497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sz="2800"/>
              <a:t>Erstellung des individuellen Fördermaterials </a:t>
            </a:r>
          </a:p>
          <a:p>
            <a:pPr algn="ctr"/>
            <a:r>
              <a:rPr lang="de-DE" sz="2800"/>
              <a:t>auf Basis des Leistungsprofils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400" y="3538176"/>
            <a:ext cx="3960440" cy="3144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2"/>
          <p:cNvSpPr txBox="1"/>
          <p:nvPr/>
        </p:nvSpPr>
        <p:spPr>
          <a:xfrm>
            <a:off x="2033134" y="2060849"/>
            <a:ext cx="86439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de-DE"/>
              <a:t>Entsprechend der </a:t>
            </a:r>
            <a:r>
              <a:rPr lang="de-DE" b="1">
                <a:solidFill>
                  <a:srgbClr val="990033"/>
                </a:solidFill>
              </a:rPr>
              <a:t>Feinanalyse</a:t>
            </a:r>
            <a:r>
              <a:rPr lang="de-DE">
                <a:solidFill>
                  <a:srgbClr val="000000"/>
                </a:solidFill>
              </a:rPr>
              <a:t> mit </a:t>
            </a:r>
            <a:r>
              <a:rPr lang="de-DE" b="1">
                <a:solidFill>
                  <a:srgbClr val="990033"/>
                </a:solidFill>
              </a:rPr>
              <a:t>233 Fehlerarten</a:t>
            </a:r>
            <a:r>
              <a:rPr lang="de-DE"/>
              <a:t> werden die </a:t>
            </a:r>
            <a:br>
              <a:rPr lang="de-DE"/>
            </a:br>
            <a:r>
              <a:rPr lang="de-DE" b="1">
                <a:solidFill>
                  <a:srgbClr val="990033"/>
                </a:solidFill>
              </a:rPr>
              <a:t>passenden</a:t>
            </a:r>
            <a:r>
              <a:rPr lang="de-DE"/>
              <a:t> Übungen (inkl. Lösungen und didaktischen Hinweisen) zusammengestellt.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/>
              <a:t>Onlinezugriff auf die einzelnen Übungen oder ganze Kapitel ist ebenso möglich</a:t>
            </a:r>
            <a:br>
              <a:rPr lang="de-DE"/>
            </a:br>
            <a:r>
              <a:rPr lang="de-DE"/>
              <a:t>wie ein </a:t>
            </a:r>
            <a:r>
              <a:rPr lang="de-DE" b="1">
                <a:solidFill>
                  <a:srgbClr val="990033"/>
                </a:solidFill>
              </a:rPr>
              <a:t>individuell gedrucktes </a:t>
            </a:r>
            <a:r>
              <a:rPr lang="de-DE"/>
              <a:t>Förderbuch.</a:t>
            </a:r>
          </a:p>
        </p:txBody>
      </p:sp>
      <p:pic>
        <p:nvPicPr>
          <p:cNvPr id="6" name="Übung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7" t="12328" r="16476" b="10667"/>
          <a:stretch>
            <a:fillRect/>
          </a:stretch>
        </p:blipFill>
        <p:spPr bwMode="auto">
          <a:xfrm>
            <a:off x="2825301" y="4005064"/>
            <a:ext cx="1764184" cy="18275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Übung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3" t="21924" r="22441" b="3433"/>
          <a:stretch>
            <a:fillRect/>
          </a:stretch>
        </p:blipFill>
        <p:spPr bwMode="auto">
          <a:xfrm>
            <a:off x="2814340" y="3717032"/>
            <a:ext cx="1990250" cy="23042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Übung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3" t="12328" r="26427" b="5684"/>
          <a:stretch>
            <a:fillRect/>
          </a:stretch>
        </p:blipFill>
        <p:spPr bwMode="auto">
          <a:xfrm>
            <a:off x="2839495" y="3717032"/>
            <a:ext cx="1749990" cy="25202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Übung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5" t="12328" r="24419" b="12740"/>
          <a:stretch>
            <a:fillRect/>
          </a:stretch>
        </p:blipFill>
        <p:spPr bwMode="auto">
          <a:xfrm>
            <a:off x="2814341" y="3717032"/>
            <a:ext cx="1896979" cy="23857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Übung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3" t="12106" r="26427" b="6126"/>
          <a:stretch>
            <a:fillRect/>
          </a:stretch>
        </p:blipFill>
        <p:spPr bwMode="auto">
          <a:xfrm>
            <a:off x="2809988" y="3717032"/>
            <a:ext cx="1701836" cy="24434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11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>
        <p14:prism isContent="1"/>
      </p:transition>
    </mc:Choice>
    <mc:Fallback xmlns="">
      <p:transition spd="slow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8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175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25"/>
                            </p:stCondLst>
                            <p:childTnLst>
                              <p:par>
                                <p:cTn id="21" presetID="49" presetClass="entr" presetSubtype="0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275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72222E-6 3.7037E-7 L 0.44236 -0.14352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18" y="-717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-3.7037E-6 L 0.5099 -0.0944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86" y="-4722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4.44444E-6 L 0.57535 -0.036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67" y="-1852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66667E-6 -7.40741E-7 L 0.63316 0.06782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9" y="338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5.55556E-7 1.11111E-6 L 0.66788 0.14745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85" y="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439816" y="260649"/>
            <a:ext cx="6048672" cy="461665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de-DE" sz="2400">
                <a:solidFill>
                  <a:srgbClr val="293F81"/>
                </a:solidFill>
              </a:rPr>
              <a:t>Einzel- oder Gruppenfördermaterial</a:t>
            </a:r>
          </a:p>
        </p:txBody>
      </p:sp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1703512" y="1052737"/>
            <a:ext cx="878497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sz="2800"/>
              <a:t>Erstellung des Gruppenmaterials </a:t>
            </a:r>
          </a:p>
          <a:p>
            <a:pPr algn="ctr"/>
            <a:r>
              <a:rPr lang="de-DE" sz="2800"/>
              <a:t>auf Basis der einzelnen Leistungsprofile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2033133" y="2258175"/>
            <a:ext cx="82393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de-DE" dirty="0"/>
              <a:t>Erstellung eines Gruppenleistungsprofils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dirty="0"/>
              <a:t>Vorschlagsystem zur Einteilung in Fördergruppen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dirty="0"/>
              <a:t>Erstellung von </a:t>
            </a:r>
            <a:r>
              <a:rPr lang="de-DE" b="1" dirty="0">
                <a:solidFill>
                  <a:srgbClr val="990033"/>
                </a:solidFill>
              </a:rPr>
              <a:t>individuellem, passgenauen </a:t>
            </a:r>
            <a:r>
              <a:rPr lang="de-DE" dirty="0"/>
              <a:t>Fördermaterial </a:t>
            </a:r>
            <a:r>
              <a:rPr lang="de-DE" b="1" dirty="0">
                <a:solidFill>
                  <a:srgbClr val="990033"/>
                </a:solidFill>
              </a:rPr>
              <a:t>je Teilgruppe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3573016"/>
            <a:ext cx="3395191" cy="2201412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729" y="3871251"/>
            <a:ext cx="3976633" cy="2600973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497" y="4509121"/>
            <a:ext cx="3430966" cy="2118999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14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>
        <p14:prism isContent="1"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75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175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1732856" y="2428433"/>
            <a:ext cx="8784976" cy="1446550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8800">
                <a:solidFill>
                  <a:srgbClr val="002060"/>
                </a:solidFill>
              </a:rPr>
              <a:t>Einsatzfelder</a:t>
            </a:r>
          </a:p>
        </p:txBody>
      </p:sp>
      <p:sp>
        <p:nvSpPr>
          <p:cNvPr id="5" name="Ellipse 4"/>
          <p:cNvSpPr/>
          <p:nvPr/>
        </p:nvSpPr>
        <p:spPr>
          <a:xfrm>
            <a:off x="8159342" y="2616270"/>
            <a:ext cx="2230920" cy="2354027"/>
          </a:xfrm>
          <a:prstGeom prst="ellipse">
            <a:avLst/>
          </a:prstGeom>
          <a:solidFill>
            <a:srgbClr val="00B050">
              <a:alpha val="60000"/>
            </a:srgbClr>
          </a:solidFill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Ellipse 5"/>
          <p:cNvSpPr/>
          <p:nvPr/>
        </p:nvSpPr>
        <p:spPr>
          <a:xfrm>
            <a:off x="2357239" y="4245507"/>
            <a:ext cx="2230920" cy="2354027"/>
          </a:xfrm>
          <a:prstGeom prst="ellipse">
            <a:avLst/>
          </a:prstGeom>
          <a:solidFill>
            <a:srgbClr val="293F81">
              <a:alpha val="60000"/>
            </a:srgbClr>
          </a:solidFill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Ellipse 6"/>
          <p:cNvSpPr/>
          <p:nvPr/>
        </p:nvSpPr>
        <p:spPr>
          <a:xfrm>
            <a:off x="4545411" y="1856280"/>
            <a:ext cx="2230920" cy="2354027"/>
          </a:xfrm>
          <a:prstGeom prst="ellipse">
            <a:avLst/>
          </a:prstGeom>
          <a:solidFill>
            <a:srgbClr val="990033">
              <a:alpha val="60000"/>
            </a:srgbClr>
          </a:solidFill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6850254" y="1905213"/>
            <a:ext cx="13292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/>
              <a:t>Schulen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2135560" y="3793284"/>
            <a:ext cx="14990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/>
              <a:t>zu Hause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7896200" y="5158136"/>
            <a:ext cx="3239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800"/>
              <a:t>Fördereinrichtungen</a:t>
            </a:r>
          </a:p>
        </p:txBody>
      </p:sp>
    </p:spTree>
    <p:extLst>
      <p:ext uri="{BB962C8B-B14F-4D97-AF65-F5344CB8AC3E}">
        <p14:creationId xmlns:p14="http://schemas.microsoft.com/office/powerpoint/2010/main" val="345220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0">
        <p14:prism isContent="1"/>
      </p:transition>
    </mc:Choice>
    <mc:Fallback xmlns="">
      <p:transition spd="slow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4" presetClass="path" presetSubtype="0" ac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2.91667E-6 3.7037E-7 L 0.03568 -0.0472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4" y="-236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4.16667E-6 7.40741E-7 L -0.2125 0.06088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86" y="3032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4.375E-6 7.40741E-7 L 0.15612 -0.1766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99" y="-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1957112" y="1611228"/>
            <a:ext cx="7220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de-DE" sz="2400" dirty="0"/>
              <a:t>Screening-Version mit kostenloser Kompaktdiagnose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957112" y="2129663"/>
            <a:ext cx="8496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de-DE" sz="2400" dirty="0"/>
              <a:t>Automatisierte Erstellung eines Elternbriefs mit</a:t>
            </a:r>
            <a:br>
              <a:rPr lang="de-DE" sz="2400" dirty="0"/>
            </a:br>
            <a:r>
              <a:rPr lang="de-DE" sz="2400" dirty="0"/>
              <a:t>dem Testergebnis und der Förderempfehlung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957112" y="3017430"/>
            <a:ext cx="4074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de-DE" sz="2400" dirty="0"/>
              <a:t>Begleitendes Fördermaterial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957112" y="3535865"/>
            <a:ext cx="5072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de-DE" sz="2400" dirty="0"/>
              <a:t>Praxiserprobte Unterrichts-Entwürfe</a:t>
            </a:r>
          </a:p>
        </p:txBody>
      </p:sp>
      <p:pic>
        <p:nvPicPr>
          <p:cNvPr id="2051" name="Picture 3" descr="C:\Users\Jens\Desktop\bm_unterrich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34173">
            <a:off x="8100808" y="4039840"/>
            <a:ext cx="1179734" cy="166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Jens\Desktop\bm_f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084" y="4039538"/>
            <a:ext cx="1003350" cy="166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Jens\Desktop\bm_dopplun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8118">
            <a:off x="8899567" y="4201477"/>
            <a:ext cx="1179734" cy="166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4602" y="2197834"/>
            <a:ext cx="1073010" cy="1510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1703512" y="874651"/>
            <a:ext cx="878497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sz="2800" dirty="0">
                <a:solidFill>
                  <a:srgbClr val="990033"/>
                </a:solidFill>
              </a:rPr>
              <a:t>Schulen</a:t>
            </a:r>
          </a:p>
        </p:txBody>
      </p:sp>
      <p:sp>
        <p:nvSpPr>
          <p:cNvPr id="4" name="Rechteck 3"/>
          <p:cNvSpPr/>
          <p:nvPr/>
        </p:nvSpPr>
        <p:spPr>
          <a:xfrm>
            <a:off x="1957112" y="405430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de-DE" sz="2400" dirty="0"/>
              <a:t>Auf die jeweiligen Schulgegebenheiten abgestimmte Förderkonzepte (z.B. Gruppen- und Einzelförderung)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A407DCE6-3998-407C-A904-A51D9387130A}"/>
              </a:ext>
            </a:extLst>
          </p:cNvPr>
          <p:cNvSpPr txBox="1"/>
          <p:nvPr/>
        </p:nvSpPr>
        <p:spPr>
          <a:xfrm>
            <a:off x="1959721" y="5311399"/>
            <a:ext cx="44318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Qualifizierung und Fortbildung, </a:t>
            </a:r>
            <a:br>
              <a:rPr lang="de-DE" sz="2400" dirty="0"/>
            </a:br>
            <a:r>
              <a:rPr lang="de-DE" sz="2400" dirty="0"/>
              <a:t>Austausch mit Kollegen</a:t>
            </a:r>
          </a:p>
        </p:txBody>
      </p:sp>
    </p:spTree>
    <p:extLst>
      <p:ext uri="{BB962C8B-B14F-4D97-AF65-F5344CB8AC3E}">
        <p14:creationId xmlns:p14="http://schemas.microsoft.com/office/powerpoint/2010/main" val="391922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>
        <p14:prism isContent="1"/>
      </p:transition>
    </mc:Choice>
    <mc:Fallback xmlns="">
      <p:transition spd="slow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75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925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425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425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4425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  <p:bldP spid="12" grpId="0"/>
      <p:bldP spid="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439816" y="260649"/>
            <a:ext cx="6048672" cy="461665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de-DE" sz="2400">
                <a:solidFill>
                  <a:srgbClr val="293F81"/>
                </a:solidFill>
              </a:rPr>
              <a:t>Schulen – Screening-Version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970213" y="2224205"/>
            <a:ext cx="900669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de-DE" sz="2400" b="1">
                <a:solidFill>
                  <a:srgbClr val="990033"/>
                </a:solidFill>
              </a:rPr>
              <a:t>Kostenlos</a:t>
            </a:r>
            <a:r>
              <a:rPr lang="de-DE" sz="2400"/>
              <a:t> den Leistungsstand von ganzen Klassen / Stufen ermitteln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e-DE" sz="2400"/>
              <a:t>Ausdifferenziertes </a:t>
            </a:r>
            <a:r>
              <a:rPr lang="de-DE" sz="2400" b="1">
                <a:solidFill>
                  <a:srgbClr val="990033"/>
                </a:solidFill>
              </a:rPr>
              <a:t>Klassenprofil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e-DE" sz="2400"/>
              <a:t>Kompaktleistungsprofil mit </a:t>
            </a:r>
            <a:r>
              <a:rPr lang="de-DE" sz="2400" b="1">
                <a:solidFill>
                  <a:srgbClr val="990033"/>
                </a:solidFill>
              </a:rPr>
              <a:t>Normierung</a:t>
            </a:r>
            <a:r>
              <a:rPr lang="de-DE" sz="2400"/>
              <a:t> und </a:t>
            </a:r>
            <a:r>
              <a:rPr lang="de-DE" sz="2400" b="1">
                <a:solidFill>
                  <a:srgbClr val="990033"/>
                </a:solidFill>
              </a:rPr>
              <a:t>Förderempfehlung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e-DE" sz="2400" b="1">
                <a:solidFill>
                  <a:srgbClr val="990033"/>
                </a:solidFill>
              </a:rPr>
              <a:t>Upgrade</a:t>
            </a:r>
            <a:r>
              <a:rPr lang="de-DE" sz="2400"/>
              <a:t> zum ausführlichen Leistungsprofil ohne Neutestung</a:t>
            </a:r>
          </a:p>
          <a:p>
            <a:endParaRPr lang="de-DE" sz="2400"/>
          </a:p>
        </p:txBody>
      </p:sp>
      <p:sp>
        <p:nvSpPr>
          <p:cNvPr id="4" name="Text 1"/>
          <p:cNvSpPr txBox="1">
            <a:spLocks noChangeArrowheads="1"/>
          </p:cNvSpPr>
          <p:nvPr/>
        </p:nvSpPr>
        <p:spPr bwMode="auto">
          <a:xfrm>
            <a:off x="1703512" y="1052737"/>
            <a:ext cx="878497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sz="2800" dirty="0">
                <a:solidFill>
                  <a:srgbClr val="990033"/>
                </a:solidFill>
              </a:rPr>
              <a:t>Lernserver Screening-Version</a:t>
            </a:r>
          </a:p>
          <a:p>
            <a:pPr algn="ctr"/>
            <a:r>
              <a:rPr lang="de-DE" sz="2800" dirty="0">
                <a:solidFill>
                  <a:srgbClr val="990033"/>
                </a:solidFill>
              </a:rPr>
              <a:t>für Schulen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766" y="4005065"/>
            <a:ext cx="3761234" cy="2394347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schemeClr val="bg1">
                <a:lumMod val="50000"/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753" y="4337037"/>
            <a:ext cx="3041725" cy="2520286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schemeClr val="bg1">
                <a:lumMod val="50000"/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894" y="4653136"/>
            <a:ext cx="5168122" cy="2808312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schemeClr val="bg1">
                <a:lumMod val="50000"/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333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>
        <p14:prism isContent="1"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3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3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125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1981183" y="1095774"/>
            <a:ext cx="4561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de-DE" sz="2400" dirty="0"/>
              <a:t>Teilnahme am Bildungsnetzwerk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981183" y="1574336"/>
            <a:ext cx="2718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de-DE" sz="2400" dirty="0"/>
              <a:t>Exklusiver 7+ Test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981183" y="2052898"/>
            <a:ext cx="4074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de-DE" sz="2400"/>
              <a:t>Begleitendes Fördermaterial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342" y="4293096"/>
            <a:ext cx="2598669" cy="2319536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119" y="4323709"/>
            <a:ext cx="1674321" cy="2365487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08" y="4293097"/>
            <a:ext cx="1722184" cy="2426713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695061" y="613138"/>
            <a:ext cx="878497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sz="2800" dirty="0">
                <a:solidFill>
                  <a:srgbClr val="990033"/>
                </a:solidFill>
              </a:rPr>
              <a:t>Fördereinrichtungen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EEAEC87-E635-4921-85B5-CE6E80DD2B6D}"/>
              </a:ext>
            </a:extLst>
          </p:cNvPr>
          <p:cNvSpPr txBox="1"/>
          <p:nvPr/>
        </p:nvSpPr>
        <p:spPr>
          <a:xfrm>
            <a:off x="1981183" y="2531460"/>
            <a:ext cx="2917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de-DE" sz="2400" dirty="0"/>
              <a:t>Sonderkonditionen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EA54206-8D1F-495F-A4C5-AF3838C908A4}"/>
              </a:ext>
            </a:extLst>
          </p:cNvPr>
          <p:cNvSpPr txBox="1"/>
          <p:nvPr/>
        </p:nvSpPr>
        <p:spPr>
          <a:xfrm>
            <a:off x="1981183" y="3010022"/>
            <a:ext cx="4340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de-DE" sz="2400" dirty="0"/>
              <a:t>Fortbildung und Qualifizierung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D06C16A-0C43-4BD0-95D7-905AA179B9A4}"/>
              </a:ext>
            </a:extLst>
          </p:cNvPr>
          <p:cNvSpPr txBox="1"/>
          <p:nvPr/>
        </p:nvSpPr>
        <p:spPr>
          <a:xfrm>
            <a:off x="1981183" y="3488584"/>
            <a:ext cx="4912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de-DE" sz="2400" dirty="0"/>
              <a:t>Verzahnung mit Schulen und Eltern</a:t>
            </a:r>
          </a:p>
        </p:txBody>
      </p:sp>
    </p:spTree>
    <p:extLst>
      <p:ext uri="{BB962C8B-B14F-4D97-AF65-F5344CB8AC3E}">
        <p14:creationId xmlns:p14="http://schemas.microsoft.com/office/powerpoint/2010/main" val="319895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>
        <p14:prism isContent="1"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8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925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3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45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875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9" grpId="0"/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1980804" y="1737972"/>
            <a:ext cx="7618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de-DE" sz="2400" dirty="0"/>
              <a:t>Suche nach zertifizierten Lernserver-Fachkräften vor Ort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980804" y="2251900"/>
            <a:ext cx="4749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de-DE" sz="2400" dirty="0"/>
              <a:t>Elternpakete (mit eigenem Portal)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980804" y="2765828"/>
            <a:ext cx="4945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de-DE" sz="2400" dirty="0"/>
              <a:t>Begleit-und Qualifizierungsmaterial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7369">
            <a:off x="5533803" y="4414772"/>
            <a:ext cx="1887840" cy="1982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092" y="4043205"/>
            <a:ext cx="2991619" cy="2698163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024" y="4431487"/>
            <a:ext cx="1800227" cy="230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703512" y="1052736"/>
            <a:ext cx="878497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sz="2800" dirty="0">
                <a:solidFill>
                  <a:srgbClr val="990033"/>
                </a:solidFill>
              </a:rPr>
              <a:t>Eltern</a:t>
            </a:r>
          </a:p>
        </p:txBody>
      </p:sp>
      <p:sp>
        <p:nvSpPr>
          <p:cNvPr id="7" name="Rechteck 6"/>
          <p:cNvSpPr/>
          <p:nvPr/>
        </p:nvSpPr>
        <p:spPr>
          <a:xfrm>
            <a:off x="1980804" y="3279757"/>
            <a:ext cx="70934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de-DE" sz="2400" dirty="0"/>
              <a:t>Unterstützung bei der Förderung des eigenen Kindes</a:t>
            </a:r>
          </a:p>
        </p:txBody>
      </p:sp>
    </p:spTree>
    <p:extLst>
      <p:ext uri="{BB962C8B-B14F-4D97-AF65-F5344CB8AC3E}">
        <p14:creationId xmlns:p14="http://schemas.microsoft.com/office/powerpoint/2010/main" val="108808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prism isContent="1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25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8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9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415480" y="2060848"/>
            <a:ext cx="9619406" cy="4032448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1950">
              <a:buClr>
                <a:srgbClr val="A50021"/>
              </a:buClr>
            </a:pPr>
            <a:r>
              <a:rPr lang="de-DE" sz="2000" dirty="0"/>
              <a:t>Überaus präzise, ausdifferenzierte Diagnostik</a:t>
            </a:r>
          </a:p>
          <a:p>
            <a:pPr marL="361950">
              <a:buClr>
                <a:srgbClr val="A50021"/>
              </a:buClr>
            </a:pPr>
            <a:r>
              <a:rPr lang="de-DE" sz="2000" dirty="0"/>
              <a:t>Über </a:t>
            </a:r>
            <a:r>
              <a:rPr lang="de-DE" sz="2000" b="1" dirty="0">
                <a:solidFill>
                  <a:srgbClr val="990033"/>
                </a:solidFill>
              </a:rPr>
              <a:t>20 Jahre Erfahrung</a:t>
            </a:r>
            <a:r>
              <a:rPr lang="de-DE" sz="2000" dirty="0"/>
              <a:t> und über </a:t>
            </a:r>
            <a:r>
              <a:rPr lang="de-DE" sz="2000" b="1" dirty="0">
                <a:solidFill>
                  <a:srgbClr val="990033"/>
                </a:solidFill>
              </a:rPr>
              <a:t>600.000 wissenschaftlich abgesicherte Förderpläne</a:t>
            </a:r>
          </a:p>
          <a:p>
            <a:pPr marL="361950">
              <a:buClr>
                <a:srgbClr val="A50021"/>
              </a:buClr>
            </a:pPr>
            <a:r>
              <a:rPr lang="de-DE" sz="2000" dirty="0"/>
              <a:t>Permanente Revision der Diagnostik und Förderung durch </a:t>
            </a:r>
            <a:r>
              <a:rPr lang="de-DE" sz="2000" b="1" dirty="0">
                <a:solidFill>
                  <a:srgbClr val="990033"/>
                </a:solidFill>
              </a:rPr>
              <a:t>erfahrene </a:t>
            </a:r>
            <a:br>
              <a:rPr lang="de-DE" sz="2000" b="1" dirty="0">
                <a:solidFill>
                  <a:srgbClr val="990033"/>
                </a:solidFill>
              </a:rPr>
            </a:br>
            <a:r>
              <a:rPr lang="de-DE" sz="2000" b="1" dirty="0">
                <a:solidFill>
                  <a:srgbClr val="990033"/>
                </a:solidFill>
              </a:rPr>
              <a:t>Sprach- und Förderexperten</a:t>
            </a:r>
          </a:p>
          <a:p>
            <a:pPr marL="361950">
              <a:buClr>
                <a:srgbClr val="A50021"/>
              </a:buClr>
            </a:pPr>
            <a:r>
              <a:rPr lang="de-DE" sz="2000" dirty="0"/>
              <a:t>Kenntnis der Hürden von Sprache und Schrift, Gespür für individuelle Lernprobleme</a:t>
            </a:r>
          </a:p>
          <a:p>
            <a:pPr marL="361950">
              <a:buClr>
                <a:srgbClr val="A50021"/>
              </a:buClr>
            </a:pPr>
            <a:r>
              <a:rPr lang="de-DE" sz="2000" dirty="0"/>
              <a:t>Verzahnung von Schule, Eltern und Lerntherapeuten</a:t>
            </a:r>
          </a:p>
          <a:p>
            <a:pPr marL="361950">
              <a:buClr>
                <a:srgbClr val="A50021"/>
              </a:buClr>
            </a:pPr>
            <a:r>
              <a:rPr lang="de-DE" sz="2000" b="1" dirty="0">
                <a:solidFill>
                  <a:srgbClr val="990033"/>
                </a:solidFill>
              </a:rPr>
              <a:t>Normierung</a:t>
            </a:r>
            <a:r>
              <a:rPr lang="de-DE" sz="2000" dirty="0"/>
              <a:t> und </a:t>
            </a:r>
            <a:r>
              <a:rPr lang="de-DE" sz="2000" b="1" dirty="0">
                <a:solidFill>
                  <a:srgbClr val="990033"/>
                </a:solidFill>
              </a:rPr>
              <a:t>Vergleichstests</a:t>
            </a:r>
            <a:r>
              <a:rPr lang="de-DE" sz="2000" dirty="0"/>
              <a:t> für messbaren Fördererfolg</a:t>
            </a:r>
          </a:p>
          <a:p>
            <a:pPr marL="361950">
              <a:buClr>
                <a:srgbClr val="A50021"/>
              </a:buClr>
            </a:pPr>
            <a:r>
              <a:rPr lang="de-DE" sz="2000" dirty="0"/>
              <a:t>Passgenaues, individuell erzeugtes Fördermaterial aus </a:t>
            </a:r>
            <a:r>
              <a:rPr lang="de-DE" sz="2000" b="1" dirty="0">
                <a:solidFill>
                  <a:srgbClr val="990033"/>
                </a:solidFill>
              </a:rPr>
              <a:t>182 Förderkategorien</a:t>
            </a:r>
            <a:endParaRPr lang="de-DE" sz="2000" dirty="0">
              <a:solidFill>
                <a:srgbClr val="000000"/>
              </a:solidFill>
            </a:endParaRPr>
          </a:p>
          <a:p>
            <a:pPr marL="361950">
              <a:buClr>
                <a:srgbClr val="A50021"/>
              </a:buClr>
            </a:pPr>
            <a:r>
              <a:rPr lang="de-DE" sz="2000" dirty="0">
                <a:solidFill>
                  <a:srgbClr val="000000"/>
                </a:solidFill>
              </a:rPr>
              <a:t>Mehr als </a:t>
            </a:r>
            <a:r>
              <a:rPr lang="de-DE" sz="2000" b="1" dirty="0">
                <a:solidFill>
                  <a:srgbClr val="990033"/>
                </a:solidFill>
              </a:rPr>
              <a:t>383.300 bewertete Fehlschreibungen</a:t>
            </a:r>
          </a:p>
          <a:p>
            <a:pPr marL="361950">
              <a:buClr>
                <a:srgbClr val="A50021"/>
              </a:buClr>
            </a:pPr>
            <a:r>
              <a:rPr lang="de-DE" sz="2000" dirty="0">
                <a:solidFill>
                  <a:srgbClr val="000000"/>
                </a:solidFill>
              </a:rPr>
              <a:t>Mehr als </a:t>
            </a:r>
            <a:r>
              <a:rPr lang="de-DE" sz="2000" b="1" dirty="0">
                <a:solidFill>
                  <a:srgbClr val="990033"/>
                </a:solidFill>
              </a:rPr>
              <a:t>23,8 Millionen getestete Wörter</a:t>
            </a:r>
          </a:p>
          <a:p>
            <a:pPr marL="361950">
              <a:buClr>
                <a:srgbClr val="A50021"/>
              </a:buClr>
            </a:pPr>
            <a:r>
              <a:rPr lang="de-DE" sz="2000" dirty="0">
                <a:solidFill>
                  <a:srgbClr val="000000"/>
                </a:solidFill>
              </a:rPr>
              <a:t>„Open End“-Projekt: </a:t>
            </a:r>
            <a:r>
              <a:rPr lang="de-DE" sz="2000" b="1" dirty="0">
                <a:solidFill>
                  <a:srgbClr val="990033"/>
                </a:solidFill>
              </a:rPr>
              <a:t>ständiges Ausreizen neuer technischer Möglichkeiten</a:t>
            </a:r>
            <a:r>
              <a:rPr lang="de-DE" sz="2000" dirty="0">
                <a:solidFill>
                  <a:srgbClr val="000000"/>
                </a:solidFill>
              </a:rPr>
              <a:t> für inhaltliche Verbesserungen und Erweiterungen</a:t>
            </a:r>
          </a:p>
          <a:p>
            <a:pPr marL="361950">
              <a:buClr>
                <a:srgbClr val="A50021"/>
              </a:buClr>
            </a:pPr>
            <a:endParaRPr lang="de-DE" sz="2000" b="1" dirty="0">
              <a:solidFill>
                <a:srgbClr val="990033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732856" y="2428433"/>
            <a:ext cx="8784976" cy="1446550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8800" dirty="0">
                <a:solidFill>
                  <a:srgbClr val="002060"/>
                </a:solidFill>
              </a:rPr>
              <a:t>Unsere Stärken</a:t>
            </a:r>
          </a:p>
        </p:txBody>
      </p:sp>
    </p:spTree>
    <p:extLst>
      <p:ext uri="{BB962C8B-B14F-4D97-AF65-F5344CB8AC3E}">
        <p14:creationId xmlns:p14="http://schemas.microsoft.com/office/powerpoint/2010/main" val="46687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00">
        <p14:prism isContent="1"/>
      </p:transition>
    </mc:Choice>
    <mc:Fallback xmlns="">
      <p:transition spd="slow" advTm="2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4" presetClass="path" presetSubtype="0" ac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5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7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25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75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5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5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825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5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35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5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275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5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475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5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575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5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2" grpId="0"/>
      <p:bldP spid="2" grpId="1"/>
      <p:bldP spid="2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9F01B309-7A52-41A0-8C6E-95DB2D322942}"/>
              </a:ext>
            </a:extLst>
          </p:cNvPr>
          <p:cNvSpPr txBox="1"/>
          <p:nvPr/>
        </p:nvSpPr>
        <p:spPr>
          <a:xfrm>
            <a:off x="263352" y="1196752"/>
            <a:ext cx="11235768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latin typeface="ABeeZee" panose="02000000000000000000" pitchFamily="2" charset="0"/>
              </a:rPr>
              <a:t>Ein universitäres Bildungsprojekt, das die Freude an Lernen und </a:t>
            </a:r>
            <a:br>
              <a:rPr lang="de-DE" sz="2800" dirty="0">
                <a:latin typeface="ABeeZee" panose="02000000000000000000" pitchFamily="2" charset="0"/>
              </a:rPr>
            </a:br>
            <a:r>
              <a:rPr lang="de-DE" sz="2800" dirty="0">
                <a:latin typeface="ABeeZee" panose="02000000000000000000" pitchFamily="2" charset="0"/>
              </a:rPr>
              <a:t>Unterrichten erhalten oder wiedergewinnen hilft.</a:t>
            </a:r>
          </a:p>
          <a:p>
            <a:endParaRPr lang="de-DE" sz="2800" dirty="0">
              <a:latin typeface="ABeeZee" panose="02000000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latin typeface="ABeeZee" panose="02000000000000000000" pitchFamily="2" charset="0"/>
              </a:rPr>
              <a:t>Modernen Bildungsbedarf und individuelle Förderung auf den </a:t>
            </a:r>
            <a:br>
              <a:rPr lang="de-DE" sz="2800" dirty="0">
                <a:latin typeface="ABeeZee" panose="02000000000000000000" pitchFamily="2" charset="0"/>
              </a:rPr>
            </a:br>
            <a:r>
              <a:rPr lang="de-DE" sz="2800" dirty="0">
                <a:latin typeface="ABeeZee" panose="02000000000000000000" pitchFamily="2" charset="0"/>
              </a:rPr>
              <a:t>Punkt bringen!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latin typeface="ABeeZee" panose="02000000000000000000" pitchFamily="2" charset="0"/>
              </a:rPr>
              <a:t>Die schönen neuen digitalen Möglichkeiten: im Interesse von </a:t>
            </a:r>
            <a:br>
              <a:rPr lang="de-DE" sz="2800" dirty="0">
                <a:latin typeface="ABeeZee" panose="02000000000000000000" pitchFamily="2" charset="0"/>
              </a:rPr>
            </a:br>
            <a:r>
              <a:rPr lang="de-DE" sz="2800" dirty="0">
                <a:latin typeface="ABeeZee" panose="02000000000000000000" pitchFamily="2" charset="0"/>
              </a:rPr>
              <a:t>Bildung und Lernen ausreizen!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latin typeface="ABeeZee" panose="02000000000000000000" pitchFamily="2" charset="0"/>
              </a:rPr>
              <a:t>Schulen/Lehrer in turbulenten Zeiten dabei unterstützen, ihre </a:t>
            </a:r>
            <a:br>
              <a:rPr lang="de-DE" sz="2800" dirty="0">
                <a:latin typeface="ABeeZee" panose="02000000000000000000" pitchFamily="2" charset="0"/>
              </a:rPr>
            </a:br>
            <a:r>
              <a:rPr lang="de-DE" sz="2800" dirty="0">
                <a:latin typeface="ABeeZee" panose="02000000000000000000" pitchFamily="2" charset="0"/>
              </a:rPr>
              <a:t>eigentlichen Aufgaben im Blick zu behalten!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latin typeface="ABeeZee" panose="02000000000000000000" pitchFamily="2" charset="0"/>
              </a:rPr>
              <a:t>Eltern umfassend stärken!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latin typeface="ABeeZee" panose="02000000000000000000" pitchFamily="2" charset="0"/>
              </a:rPr>
              <a:t>Förderkräfte als Partner von Schulen und Eltern qualifizieren!</a:t>
            </a:r>
          </a:p>
        </p:txBody>
      </p:sp>
    </p:spTree>
    <p:extLst>
      <p:ext uri="{BB962C8B-B14F-4D97-AF65-F5344CB8AC3E}">
        <p14:creationId xmlns:p14="http://schemas.microsoft.com/office/powerpoint/2010/main" val="18978491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2000">
        <p159:morph option="byObject"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154" y="45142"/>
            <a:ext cx="3570846" cy="2735268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1338016" y="1412776"/>
            <a:ext cx="73420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5400" dirty="0">
                <a:solidFill>
                  <a:srgbClr val="990033"/>
                </a:solidFill>
                <a:latin typeface="ABeeZee" panose="02000000000000000000" pitchFamily="2" charset="0"/>
              </a:rPr>
              <a:t>Online-Fortbildungen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288032" y="3029098"/>
            <a:ext cx="20537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rgbClr val="293F81"/>
                </a:solidFill>
                <a:latin typeface="ABeeZee" panose="02000000000000000000" pitchFamily="2" charset="0"/>
              </a:rPr>
              <a:t>LS-Coach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4279536" y="3029098"/>
            <a:ext cx="2247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rgbClr val="293F81"/>
                </a:solidFill>
                <a:latin typeface="ABeeZee" panose="02000000000000000000" pitchFamily="2" charset="0"/>
              </a:rPr>
              <a:t>LS-Trainer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288032" y="3613873"/>
            <a:ext cx="3575720" cy="2677656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990033"/>
                </a:solidFill>
                <a:latin typeface="ABeeZee" panose="02000000000000000000" pitchFamily="2" charset="0"/>
              </a:rPr>
              <a:t>Zielgruppe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293F81"/>
                </a:solidFill>
                <a:latin typeface="ABeeZee" panose="02000000000000000000" pitchFamily="2" charset="0"/>
              </a:rPr>
              <a:t>Förderkräfte, Lehrer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293F81"/>
                </a:solidFill>
                <a:latin typeface="ABeeZee" panose="02000000000000000000" pitchFamily="2" charset="0"/>
              </a:rPr>
              <a:t>Kooperationspartner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293F81"/>
                </a:solidFill>
                <a:latin typeface="ABeeZee" panose="02000000000000000000" pitchFamily="2" charset="0"/>
              </a:rPr>
              <a:t>En­ga­giert Eltern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de-DE" sz="2400" dirty="0">
              <a:latin typeface="ABeeZee" panose="02000000000000000000" pitchFamily="2" charset="0"/>
            </a:endParaRPr>
          </a:p>
          <a:p>
            <a:r>
              <a:rPr lang="de-DE" sz="2400" dirty="0">
                <a:solidFill>
                  <a:srgbClr val="990033"/>
                </a:solidFill>
                <a:latin typeface="ABeeZee" panose="02000000000000000000" pitchFamily="2" charset="0"/>
              </a:rPr>
              <a:t>Inhalt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293F81"/>
                </a:solidFill>
                <a:latin typeface="ABeeZee" panose="02000000000000000000" pitchFamily="2" charset="0"/>
              </a:rPr>
              <a:t>Grundlagen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8223242" y="3029098"/>
            <a:ext cx="25330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rgbClr val="293F81"/>
                </a:solidFill>
                <a:latin typeface="ABeeZee" panose="02000000000000000000" pitchFamily="2" charset="0"/>
              </a:rPr>
              <a:t>Videoräume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279536" y="3613873"/>
            <a:ext cx="3575720" cy="2677656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990033"/>
                </a:solidFill>
                <a:latin typeface="ABeeZee" panose="02000000000000000000" pitchFamily="2" charset="0"/>
              </a:rPr>
              <a:t>Zielgruppe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293F81"/>
                </a:solidFill>
                <a:latin typeface="ABeeZee" panose="02000000000000000000" pitchFamily="2" charset="0"/>
              </a:rPr>
              <a:t>Förderkräfte, Lehrer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293F81"/>
                </a:solidFill>
                <a:latin typeface="ABeeZee" panose="02000000000000000000" pitchFamily="2" charset="0"/>
              </a:rPr>
              <a:t>Kooperationspartner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de-DE" sz="2400" dirty="0">
              <a:latin typeface="ABeeZee" panose="02000000000000000000" pitchFamily="2" charset="0"/>
            </a:endParaRPr>
          </a:p>
          <a:p>
            <a:r>
              <a:rPr lang="de-DE" sz="2400" dirty="0">
                <a:solidFill>
                  <a:srgbClr val="990033"/>
                </a:solidFill>
                <a:latin typeface="ABeeZee" panose="02000000000000000000" pitchFamily="2" charset="0"/>
              </a:rPr>
              <a:t>Inhalt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293F81"/>
                </a:solidFill>
                <a:latin typeface="ABeeZee" panose="02000000000000000000" pitchFamily="2" charset="0"/>
              </a:rPr>
              <a:t>Umfassende Qualifizierung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8223242" y="3613873"/>
            <a:ext cx="3575720" cy="2677656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990033"/>
                </a:solidFill>
                <a:latin typeface="ABeeZee" panose="02000000000000000000" pitchFamily="2" charset="0"/>
              </a:rPr>
              <a:t>Zielgruppe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293F81"/>
                </a:solidFill>
                <a:latin typeface="ABeeZee" panose="02000000000000000000" pitchFamily="2" charset="0"/>
              </a:rPr>
              <a:t>Lehrer, Förderkräfte, Eltern, Unis</a:t>
            </a:r>
            <a:br>
              <a:rPr lang="de-DE" sz="2400" dirty="0">
                <a:solidFill>
                  <a:srgbClr val="293F81"/>
                </a:solidFill>
                <a:latin typeface="ABeeZee" panose="02000000000000000000" pitchFamily="2" charset="0"/>
              </a:rPr>
            </a:br>
            <a:endParaRPr lang="de-DE" sz="2400" dirty="0">
              <a:solidFill>
                <a:srgbClr val="293F81"/>
              </a:solidFill>
              <a:latin typeface="ABeeZee" panose="02000000000000000000" pitchFamily="2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de-DE" sz="2400" dirty="0">
              <a:latin typeface="ABeeZee" panose="02000000000000000000" pitchFamily="2" charset="0"/>
            </a:endParaRPr>
          </a:p>
          <a:p>
            <a:r>
              <a:rPr lang="de-DE" sz="2400" dirty="0">
                <a:solidFill>
                  <a:srgbClr val="990033"/>
                </a:solidFill>
                <a:latin typeface="ABeeZee" panose="02000000000000000000" pitchFamily="2" charset="0"/>
              </a:rPr>
              <a:t>Inhalt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293F81"/>
                </a:solidFill>
                <a:latin typeface="ABeeZee" panose="02000000000000000000" pitchFamily="2" charset="0"/>
              </a:rPr>
              <a:t>Nach Absprachen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9BFCFC4-020C-479C-A900-3FA88121ED37}"/>
              </a:ext>
            </a:extLst>
          </p:cNvPr>
          <p:cNvSpPr txBox="1"/>
          <p:nvPr/>
        </p:nvSpPr>
        <p:spPr>
          <a:xfrm>
            <a:off x="2535491" y="2205549"/>
            <a:ext cx="4947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verhelfen zum notwendigen (Hintergrund-) Wissen</a:t>
            </a:r>
          </a:p>
        </p:txBody>
      </p:sp>
    </p:spTree>
    <p:extLst>
      <p:ext uri="{BB962C8B-B14F-4D97-AF65-F5344CB8AC3E}">
        <p14:creationId xmlns:p14="http://schemas.microsoft.com/office/powerpoint/2010/main" val="181115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400"/>
                            </p:stCondLst>
                            <p:childTnLst>
                              <p:par>
                                <p:cTn id="3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 animBg="1"/>
      <p:bldP spid="8" grpId="0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k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8360402"/>
              </p:ext>
            </p:extLst>
          </p:nvPr>
        </p:nvGraphicFramePr>
        <p:xfrm>
          <a:off x="7223973" y="1925543"/>
          <a:ext cx="2287033" cy="28231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8" name="Image" r:id="rId3" imgW="5472720" imgH="6755400" progId="Photoshop.Image.18">
                  <p:embed/>
                </p:oleObj>
              </mc:Choice>
              <mc:Fallback>
                <p:oleObj name="Image" r:id="rId3" imgW="5472720" imgH="6755400" progId="Photoshop.Image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223973" y="1925543"/>
                        <a:ext cx="2287033" cy="28231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feld 2"/>
          <p:cNvSpPr txBox="1"/>
          <p:nvPr/>
        </p:nvSpPr>
        <p:spPr>
          <a:xfrm>
            <a:off x="2566828" y="548680"/>
            <a:ext cx="70583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5400" dirty="0">
                <a:solidFill>
                  <a:srgbClr val="990033"/>
                </a:solidFill>
                <a:latin typeface="ABeeZee" panose="02000000000000000000" pitchFamily="2" charset="0"/>
              </a:rPr>
              <a:t>Gemeinsam fördern!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2459596" y="1340768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solidFill>
                  <a:srgbClr val="293F81"/>
                </a:solidFill>
                <a:latin typeface="ABeeZee" panose="02000000000000000000" pitchFamily="2" charset="0"/>
              </a:rPr>
              <a:t>Schulen – Eltern – Förderkräfte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3714">
            <a:off x="4649994" y="1633155"/>
            <a:ext cx="2892011" cy="261129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3460">
            <a:off x="1937494" y="2326369"/>
            <a:ext cx="2892011" cy="2611297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4958">
            <a:off x="7466047" y="4270749"/>
            <a:ext cx="2892011" cy="2611297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5175">
            <a:off x="4776137" y="4405597"/>
            <a:ext cx="2666600" cy="2407766"/>
          </a:xfrm>
          <a:prstGeom prst="rect">
            <a:avLst/>
          </a:prstGeom>
        </p:spPr>
      </p:pic>
      <p:graphicFrame>
        <p:nvGraphicFramePr>
          <p:cNvPr id="15" name="Objek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8795699"/>
              </p:ext>
            </p:extLst>
          </p:nvPr>
        </p:nvGraphicFramePr>
        <p:xfrm>
          <a:off x="2628040" y="4758477"/>
          <a:ext cx="2051743" cy="18266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9" name="Image" r:id="rId9" imgW="6120360" imgH="5447520" progId="Photoshop.Image.18">
                  <p:embed/>
                </p:oleObj>
              </mc:Choice>
              <mc:Fallback>
                <p:oleObj name="Image" r:id="rId9" imgW="6120360" imgH="5447520" progId="Photoshop.Image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628040" y="4758477"/>
                        <a:ext cx="2051743" cy="18266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8477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Jetzt Neu"/>
          <p:cNvSpPr txBox="1"/>
          <p:nvPr/>
        </p:nvSpPr>
        <p:spPr>
          <a:xfrm>
            <a:off x="31870" y="836712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dirty="0">
                <a:solidFill>
                  <a:srgbClr val="990033"/>
                </a:solidFill>
              </a:rPr>
              <a:t>Jetzt NEU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659" y="2190366"/>
            <a:ext cx="2290681" cy="1944216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753323" y="4380240"/>
            <a:ext cx="268535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8000" dirty="0">
                <a:solidFill>
                  <a:srgbClr val="293F81"/>
                </a:solidFill>
              </a:rPr>
              <a:t>Spiele</a:t>
            </a:r>
          </a:p>
        </p:txBody>
      </p:sp>
    </p:spTree>
    <p:extLst>
      <p:ext uri="{BB962C8B-B14F-4D97-AF65-F5344CB8AC3E}">
        <p14:creationId xmlns:p14="http://schemas.microsoft.com/office/powerpoint/2010/main" val="29847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0.31302 -0.412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51" y="-2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2284700" y="6021288"/>
            <a:ext cx="76226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000" dirty="0">
                <a:solidFill>
                  <a:srgbClr val="990033"/>
                </a:solidFill>
                <a:latin typeface="ABeeZee" panose="02000000000000000000" pitchFamily="2" charset="0"/>
              </a:rPr>
              <a:t>Auch hier am Stand erhältlich!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4071472" y="476672"/>
            <a:ext cx="40490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dirty="0">
                <a:solidFill>
                  <a:srgbClr val="990033"/>
                </a:solidFill>
              </a:rPr>
              <a:t>Memo-Match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4295764" y="1107614"/>
            <a:ext cx="36004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rgbClr val="293F81"/>
                </a:solidFill>
              </a:rPr>
              <a:t>Umlautableitung a-ä</a:t>
            </a:r>
          </a:p>
        </p:txBody>
      </p:sp>
      <p:pic>
        <p:nvPicPr>
          <p:cNvPr id="4" name="Mäntel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200" y="2512800"/>
            <a:ext cx="1689155" cy="2520000"/>
          </a:xfrm>
          <a:prstGeom prst="rect">
            <a:avLst/>
          </a:prstGeom>
        </p:spPr>
      </p:pic>
      <p:pic>
        <p:nvPicPr>
          <p:cNvPr id="28" name="Apfel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815" y="2512331"/>
            <a:ext cx="1688512" cy="2519040"/>
          </a:xfrm>
          <a:prstGeom prst="rect">
            <a:avLst/>
          </a:prstGeom>
        </p:spPr>
      </p:pic>
      <p:pic>
        <p:nvPicPr>
          <p:cNvPr id="29" name="Äpfel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675" y="2512331"/>
            <a:ext cx="1688512" cy="2519040"/>
          </a:xfrm>
          <a:prstGeom prst="rect">
            <a:avLst/>
          </a:prstGeom>
        </p:spPr>
      </p:pic>
      <p:pic>
        <p:nvPicPr>
          <p:cNvPr id="30" name="Bart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115" y="2512331"/>
            <a:ext cx="1688512" cy="2519040"/>
          </a:xfrm>
          <a:prstGeom prst="rect">
            <a:avLst/>
          </a:prstGeom>
        </p:spPr>
      </p:pic>
      <p:pic>
        <p:nvPicPr>
          <p:cNvPr id="31" name="Bärt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395" y="2512331"/>
            <a:ext cx="1688512" cy="2519040"/>
          </a:xfrm>
          <a:prstGeom prst="rect">
            <a:avLst/>
          </a:prstGeom>
        </p:spPr>
      </p:pic>
      <p:pic>
        <p:nvPicPr>
          <p:cNvPr id="33" name="Mantel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255" y="2512331"/>
            <a:ext cx="1688512" cy="2519040"/>
          </a:xfrm>
          <a:prstGeom prst="rect">
            <a:avLst/>
          </a:prstGeom>
        </p:spPr>
      </p:pic>
      <p:pic>
        <p:nvPicPr>
          <p:cNvPr id="34" name="Zah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535" y="2512331"/>
            <a:ext cx="1688512" cy="2519040"/>
          </a:xfrm>
          <a:prstGeom prst="rect">
            <a:avLst/>
          </a:prstGeom>
        </p:spPr>
      </p:pic>
      <p:pic>
        <p:nvPicPr>
          <p:cNvPr id="35" name="Zähn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955" y="2512331"/>
            <a:ext cx="1688512" cy="2519040"/>
          </a:xfrm>
          <a:prstGeom prst="rect">
            <a:avLst/>
          </a:prstGeom>
        </p:spPr>
      </p:pic>
      <p:pic>
        <p:nvPicPr>
          <p:cNvPr id="37" name="Deck Zähn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570" y="2492896"/>
            <a:ext cx="1688512" cy="2519040"/>
          </a:xfrm>
          <a:prstGeom prst="rect">
            <a:avLst/>
          </a:prstGeom>
        </p:spPr>
      </p:pic>
      <p:pic>
        <p:nvPicPr>
          <p:cNvPr id="38" name="Deck Apfel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828" y="2492896"/>
            <a:ext cx="1688512" cy="2519040"/>
          </a:xfrm>
          <a:prstGeom prst="rect">
            <a:avLst/>
          </a:prstGeom>
        </p:spPr>
      </p:pic>
      <p:pic>
        <p:nvPicPr>
          <p:cNvPr id="39" name="Deck Äpfel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086" y="2492896"/>
            <a:ext cx="1688512" cy="2519040"/>
          </a:xfrm>
          <a:prstGeom prst="rect">
            <a:avLst/>
          </a:prstGeom>
        </p:spPr>
      </p:pic>
      <p:pic>
        <p:nvPicPr>
          <p:cNvPr id="40" name="Deck Zah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344" y="2492896"/>
            <a:ext cx="1688512" cy="2519040"/>
          </a:xfrm>
          <a:prstGeom prst="rect">
            <a:avLst/>
          </a:prstGeom>
        </p:spPr>
      </p:pic>
      <p:pic>
        <p:nvPicPr>
          <p:cNvPr id="41" name="Deck Bärt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602" y="2492896"/>
            <a:ext cx="1688512" cy="2519040"/>
          </a:xfrm>
          <a:prstGeom prst="rect">
            <a:avLst/>
          </a:prstGeom>
        </p:spPr>
      </p:pic>
      <p:pic>
        <p:nvPicPr>
          <p:cNvPr id="42" name="Deck Mantel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860" y="2492896"/>
            <a:ext cx="1688512" cy="2519040"/>
          </a:xfrm>
          <a:prstGeom prst="rect">
            <a:avLst/>
          </a:prstGeom>
        </p:spPr>
      </p:pic>
      <p:pic>
        <p:nvPicPr>
          <p:cNvPr id="43" name="Deck Bart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115" y="2492896"/>
            <a:ext cx="1688512" cy="2519040"/>
          </a:xfrm>
          <a:prstGeom prst="rect">
            <a:avLst/>
          </a:prstGeom>
        </p:spPr>
      </p:pic>
      <p:pic>
        <p:nvPicPr>
          <p:cNvPr id="44" name="Deck Mäntel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688" y="2492896"/>
            <a:ext cx="1688512" cy="251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754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6000">
        <p15:prstTrans prst="drape"/>
      </p:transition>
    </mc:Choice>
    <mc:Fallback xmlns="">
      <p:transition spd="slow" advClick="0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" presetClass="exit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2" presetClass="exit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0"/>
                            </p:stCondLst>
                            <p:childTnLst>
                              <p:par>
                                <p:cTn id="4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500"/>
                            </p:stCondLst>
                            <p:childTnLst>
                              <p:par>
                                <p:cTn id="62" presetID="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500"/>
                            </p:stCondLst>
                            <p:childTnLst>
                              <p:par>
                                <p:cTn id="67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1000"/>
                            </p:stCondLst>
                            <p:childTnLst>
                              <p:par>
                                <p:cTn id="72" presetID="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3500"/>
                            </p:stCondLst>
                            <p:childTnLst>
                              <p:par>
                                <p:cTn id="91" presetID="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4500"/>
                            </p:stCondLst>
                            <p:childTnLst>
                              <p:par>
                                <p:cTn id="100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5500"/>
                            </p:stCondLst>
                            <p:childTnLst>
                              <p:par>
                                <p:cTn id="110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etzt Neu"/>
          <p:cNvSpPr txBox="1"/>
          <p:nvPr/>
        </p:nvSpPr>
        <p:spPr>
          <a:xfrm>
            <a:off x="335360" y="172244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dirty="0">
                <a:solidFill>
                  <a:srgbClr val="990033"/>
                </a:solidFill>
                <a:latin typeface="ABeeZee" panose="02000000000000000000" pitchFamily="2" charset="0"/>
              </a:rPr>
              <a:t>Jetzt NEU</a:t>
            </a:r>
          </a:p>
        </p:txBody>
      </p:sp>
      <p:pic>
        <p:nvPicPr>
          <p:cNvPr id="3" name="App Han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2940">
            <a:off x="9145973" y="3306246"/>
            <a:ext cx="4863202" cy="42188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feld 3"/>
          <p:cNvSpPr txBox="1"/>
          <p:nvPr/>
        </p:nvSpPr>
        <p:spPr>
          <a:xfrm>
            <a:off x="191344" y="1804978"/>
            <a:ext cx="65710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solidFill>
                  <a:srgbClr val="990033"/>
                </a:solidFill>
                <a:latin typeface="ABeeZee" panose="02000000000000000000" pitchFamily="2" charset="0"/>
              </a:rPr>
              <a:t>Die Lernserver-App: Ihr „Portal </a:t>
            </a:r>
            <a:r>
              <a:rPr lang="de-DE" sz="2800" dirty="0" err="1">
                <a:solidFill>
                  <a:srgbClr val="990033"/>
                </a:solidFill>
                <a:latin typeface="ABeeZee" panose="02000000000000000000" pitchFamily="2" charset="0"/>
              </a:rPr>
              <a:t>to</a:t>
            </a:r>
            <a:r>
              <a:rPr lang="de-DE" sz="2800" dirty="0">
                <a:solidFill>
                  <a:srgbClr val="990033"/>
                </a:solidFill>
                <a:latin typeface="ABeeZee" panose="02000000000000000000" pitchFamily="2" charset="0"/>
              </a:rPr>
              <a:t> </a:t>
            </a:r>
            <a:r>
              <a:rPr lang="de-DE" sz="2800" dirty="0" err="1">
                <a:solidFill>
                  <a:srgbClr val="990033"/>
                </a:solidFill>
                <a:latin typeface="ABeeZee" panose="02000000000000000000" pitchFamily="2" charset="0"/>
              </a:rPr>
              <a:t>go</a:t>
            </a:r>
            <a:r>
              <a:rPr lang="de-DE" sz="2800" dirty="0">
                <a:solidFill>
                  <a:srgbClr val="990033"/>
                </a:solidFill>
                <a:latin typeface="ABeeZee" panose="02000000000000000000" pitchFamily="2" charset="0"/>
              </a:rPr>
              <a:t>“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623392" y="2750066"/>
            <a:ext cx="85689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293F81"/>
                </a:solidFill>
                <a:latin typeface="ABeeZee" panose="02000000000000000000" pitchFamily="2" charset="0"/>
              </a:rPr>
              <a:t>Für Eltern, Schulen, Fördereinrichtungen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293F81"/>
                </a:solidFill>
                <a:latin typeface="ABeeZee" panose="02000000000000000000" pitchFamily="2" charset="0"/>
              </a:rPr>
              <a:t>Unterstützt bei der Testdurchführung durch die Diktatfunktion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293F81"/>
                </a:solidFill>
                <a:latin typeface="ABeeZee" panose="02000000000000000000" pitchFamily="2" charset="0"/>
              </a:rPr>
              <a:t>Einheitliche Stimme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293F81"/>
                </a:solidFill>
                <a:latin typeface="ABeeZee" panose="02000000000000000000" pitchFamily="2" charset="0"/>
              </a:rPr>
              <a:t>Ohne Dialekt oder Akzent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293F81"/>
                </a:solidFill>
                <a:latin typeface="ABeeZee" panose="02000000000000000000" pitchFamily="2" charset="0"/>
              </a:rPr>
              <a:t>Keine Überbetonung der Lückenwörter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293F81"/>
                </a:solidFill>
                <a:latin typeface="ABeeZee" panose="02000000000000000000" pitchFamily="2" charset="0"/>
              </a:rPr>
              <a:t>Eingabe von Tests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293F81"/>
                </a:solidFill>
                <a:latin typeface="ABeeZee" panose="02000000000000000000" pitchFamily="2" charset="0"/>
              </a:rPr>
              <a:t>Testeinreichung via Foto </a:t>
            </a:r>
            <a:br>
              <a:rPr lang="de-DE" sz="2400" dirty="0">
                <a:solidFill>
                  <a:srgbClr val="293F81"/>
                </a:solidFill>
                <a:latin typeface="ABeeZee" panose="02000000000000000000" pitchFamily="2" charset="0"/>
              </a:rPr>
            </a:br>
            <a:r>
              <a:rPr lang="de-DE" sz="2400" dirty="0">
                <a:solidFill>
                  <a:srgbClr val="293F81"/>
                </a:solidFill>
                <a:latin typeface="ABeeZee" panose="02000000000000000000" pitchFamily="2" charset="0"/>
              </a:rPr>
              <a:t>(Testeingabe durch das Lernserver-Team)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293F81"/>
                </a:solidFill>
                <a:latin typeface="ABeeZee" panose="02000000000000000000" pitchFamily="2" charset="0"/>
              </a:rPr>
              <a:t>Hilft beim Austausch von Lehrer/Förderkraft und Eltern</a:t>
            </a:r>
          </a:p>
        </p:txBody>
      </p:sp>
      <p:sp>
        <p:nvSpPr>
          <p:cNvPr id="6" name="Rechteck 5"/>
          <p:cNvSpPr/>
          <p:nvPr/>
        </p:nvSpPr>
        <p:spPr>
          <a:xfrm>
            <a:off x="2178252" y="2380734"/>
            <a:ext cx="253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ABeeZee" panose="02000000000000000000" pitchFamily="2" charset="0"/>
              </a:rPr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397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s-16-02-2019-22-53-2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80000" y="720000"/>
            <a:ext cx="2766667" cy="576000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2518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s-16-02-2019-22-32-1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80000" y="720000"/>
            <a:ext cx="2766667" cy="576000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6047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s-16-02-2019-22-39-1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80000" y="720000"/>
            <a:ext cx="2766660" cy="576000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2444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944606" y="2852936"/>
            <a:ext cx="83529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dirty="0">
                <a:solidFill>
                  <a:srgbClr val="293F81"/>
                </a:solidFill>
              </a:rPr>
              <a:t>Weitere </a:t>
            </a:r>
            <a:r>
              <a:rPr lang="de-DE" sz="4800" dirty="0">
                <a:solidFill>
                  <a:srgbClr val="293F81"/>
                </a:solidFill>
                <a:latin typeface="ABeeZee" panose="02000000000000000000" pitchFamily="2" charset="0"/>
              </a:rPr>
              <a:t>Informationen</a:t>
            </a:r>
            <a:r>
              <a:rPr lang="de-DE" sz="4800" dirty="0">
                <a:solidFill>
                  <a:srgbClr val="293F81"/>
                </a:solidFill>
              </a:rPr>
              <a:t> </a:t>
            </a:r>
            <a:r>
              <a:rPr lang="de-DE" sz="4800" b="1" dirty="0">
                <a:solidFill>
                  <a:srgbClr val="990033"/>
                </a:solidFill>
              </a:rPr>
              <a:t>hier</a:t>
            </a:r>
            <a:r>
              <a:rPr lang="de-DE" sz="4800" dirty="0">
                <a:solidFill>
                  <a:srgbClr val="293F81"/>
                </a:solidFill>
              </a:rPr>
              <a:t> oder unter </a:t>
            </a:r>
            <a:r>
              <a:rPr lang="de-DE" sz="4800" b="1" dirty="0">
                <a:solidFill>
                  <a:srgbClr val="990033"/>
                </a:solidFill>
              </a:rPr>
              <a:t>www.lernserver.de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4865727" y="5949281"/>
            <a:ext cx="25106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/>
              <a:t>Prof. </a:t>
            </a:r>
            <a:r>
              <a:rPr lang="de-DE" err="1"/>
              <a:t>Schönweiss</a:t>
            </a:r>
            <a:r>
              <a:rPr lang="de-DE"/>
              <a:t> &amp; Team</a:t>
            </a:r>
          </a:p>
          <a:p>
            <a:pPr algn="ctr"/>
            <a:r>
              <a:rPr lang="de-DE"/>
              <a:t>Universität Münster</a:t>
            </a:r>
          </a:p>
        </p:txBody>
      </p:sp>
    </p:spTree>
    <p:extLst>
      <p:ext uri="{BB962C8B-B14F-4D97-AF65-F5344CB8AC3E}">
        <p14:creationId xmlns:p14="http://schemas.microsoft.com/office/powerpoint/2010/main" val="340183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>
        <p14:prism isContent="1"/>
      </p:transition>
    </mc:Choice>
    <mc:Fallback xmlns="">
      <p:transition spd="slow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47304" y="4437112"/>
            <a:ext cx="11928648" cy="1368152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050" indent="0">
              <a:buClr>
                <a:srgbClr val="A50021"/>
              </a:buClr>
              <a:buNone/>
            </a:pPr>
            <a:r>
              <a:rPr lang="de-DE" sz="2800" dirty="0">
                <a:latin typeface="ABeeZee" panose="02000000000000000000" pitchFamily="2" charset="0"/>
              </a:rPr>
              <a:t>Förderdiagnostik von der Grundschule, über weiterführende Schulen bis hin zum Erwachsenenalter.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F01B309-7A52-41A0-8C6E-95DB2D322942}"/>
              </a:ext>
            </a:extLst>
          </p:cNvPr>
          <p:cNvSpPr txBox="1"/>
          <p:nvPr/>
        </p:nvSpPr>
        <p:spPr>
          <a:xfrm>
            <a:off x="263352" y="1196752"/>
            <a:ext cx="1157239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latin typeface="ABeeZee" panose="02000000000000000000" pitchFamily="2" charset="0"/>
              </a:rPr>
              <a:t>Individuelle Lese- und Rechtschreibförderung auf Basis einer </a:t>
            </a:r>
            <a:br>
              <a:rPr lang="de-DE" sz="2800" dirty="0">
                <a:latin typeface="ABeeZee" panose="02000000000000000000" pitchFamily="2" charset="0"/>
              </a:rPr>
            </a:br>
            <a:r>
              <a:rPr lang="de-DE" sz="2800" dirty="0">
                <a:latin typeface="ABeeZee" panose="02000000000000000000" pitchFamily="2" charset="0"/>
              </a:rPr>
              <a:t>differenzierten Fehleranalyse.</a:t>
            </a:r>
          </a:p>
          <a:p>
            <a:endParaRPr lang="de-DE" sz="2800" dirty="0">
              <a:latin typeface="ABeeZee" panose="02000000000000000000" pitchFamily="2" charset="0"/>
            </a:endParaRPr>
          </a:p>
          <a:p>
            <a:r>
              <a:rPr lang="de-DE" sz="2800" dirty="0">
                <a:latin typeface="ABeeZee" panose="02000000000000000000" pitchFamily="2" charset="0"/>
              </a:rPr>
              <a:t>Ob zuhause, im Schulunterricht, in der außerschulischen Nachhilfe </a:t>
            </a:r>
          </a:p>
          <a:p>
            <a:r>
              <a:rPr lang="de-DE" sz="2800" dirty="0">
                <a:latin typeface="ABeeZee" panose="02000000000000000000" pitchFamily="2" charset="0"/>
              </a:rPr>
              <a:t>oder in der Lerntherapie – mehr als 600.000 wissenschaftlich </a:t>
            </a:r>
            <a:br>
              <a:rPr lang="de-DE" sz="2800" dirty="0">
                <a:latin typeface="ABeeZee" panose="02000000000000000000" pitchFamily="2" charset="0"/>
              </a:rPr>
            </a:br>
            <a:r>
              <a:rPr lang="de-DE" sz="2800" dirty="0">
                <a:latin typeface="ABeeZee" panose="02000000000000000000" pitchFamily="2" charset="0"/>
              </a:rPr>
              <a:t>abgesicherte Förderpläne konnten zur Verfügung gestellt werden.</a:t>
            </a:r>
          </a:p>
        </p:txBody>
      </p:sp>
    </p:spTree>
    <p:extLst>
      <p:ext uri="{BB962C8B-B14F-4D97-AF65-F5344CB8AC3E}">
        <p14:creationId xmlns:p14="http://schemas.microsoft.com/office/powerpoint/2010/main" val="13774678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000">
        <p159:morph option="byObject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6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95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1" presetClass="entr" presetSubtype="0" fill="hold" grpId="0" nodeType="withEffect">
                                  <p:stCondLst>
                                    <p:cond delay="1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1985901" y="1916833"/>
            <a:ext cx="6702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293F81"/>
                </a:solidFill>
              </a:rPr>
              <a:t>Schritt 1</a:t>
            </a:r>
            <a:r>
              <a:rPr lang="de-DE" sz="2400" dirty="0"/>
              <a:t/>
            </a:r>
            <a:br>
              <a:rPr lang="de-DE" sz="2400" dirty="0"/>
            </a:br>
            <a:r>
              <a:rPr lang="de-DE" sz="2400" dirty="0"/>
              <a:t>Test der individuellen Rechtschreibkompetenzen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985900" y="3140969"/>
            <a:ext cx="54316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>
                <a:solidFill>
                  <a:srgbClr val="293F81"/>
                </a:solidFill>
              </a:rPr>
              <a:t>Schritt 2</a:t>
            </a:r>
            <a:r>
              <a:rPr lang="de-DE" sz="2400"/>
              <a:t/>
            </a:r>
            <a:br>
              <a:rPr lang="de-DE" sz="2400"/>
            </a:br>
            <a:r>
              <a:rPr lang="de-DE" sz="2400"/>
              <a:t>Diagnose &amp; Erstellung des Leistungsprofils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985900" y="4326196"/>
            <a:ext cx="65156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>
                <a:solidFill>
                  <a:srgbClr val="293F81"/>
                </a:solidFill>
              </a:rPr>
              <a:t>Schritt 3</a:t>
            </a:r>
            <a:r>
              <a:rPr lang="de-DE" sz="2400"/>
              <a:t/>
            </a:r>
            <a:br>
              <a:rPr lang="de-DE" sz="2400"/>
            </a:br>
            <a:r>
              <a:rPr lang="de-DE" sz="2400"/>
              <a:t>Passgenaues Einzel- oder Gruppenfördermaterial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0386B67-0606-4EE3-846F-0A462795B9A5}"/>
              </a:ext>
            </a:extLst>
          </p:cNvPr>
          <p:cNvSpPr txBox="1"/>
          <p:nvPr/>
        </p:nvSpPr>
        <p:spPr>
          <a:xfrm>
            <a:off x="4439816" y="260649"/>
            <a:ext cx="6048672" cy="461665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400">
                <a:solidFill>
                  <a:srgbClr val="293F81"/>
                </a:solidFill>
              </a:rPr>
              <a:t>Der Weg zur modernen Rechtschreibförderung</a:t>
            </a:r>
          </a:p>
        </p:txBody>
      </p:sp>
    </p:spTree>
    <p:extLst>
      <p:ext uri="{BB962C8B-B14F-4D97-AF65-F5344CB8AC3E}">
        <p14:creationId xmlns:p14="http://schemas.microsoft.com/office/powerpoint/2010/main" val="25077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>
        <p14:prism isContent="1"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875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4439816" y="260649"/>
            <a:ext cx="6048672" cy="461665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400">
                <a:solidFill>
                  <a:srgbClr val="293F81"/>
                </a:solidFill>
              </a:rPr>
              <a:t>Der Weg zur modernen Rechtschreibförderung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991545" y="1916833"/>
            <a:ext cx="6984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293F81"/>
                </a:solidFill>
              </a:rPr>
              <a:t>Schritt 1</a:t>
            </a:r>
            <a:r>
              <a:rPr lang="de-DE" sz="2400" dirty="0"/>
              <a:t/>
            </a:r>
            <a:br>
              <a:rPr lang="de-DE" sz="2400" dirty="0"/>
            </a:br>
            <a:r>
              <a:rPr lang="de-DE" sz="2400" dirty="0"/>
              <a:t>Test der individuellen Rechtschreibkompetenzen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991544" y="3140969"/>
            <a:ext cx="54316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>
                <a:solidFill>
                  <a:srgbClr val="293F81"/>
                </a:solidFill>
              </a:rPr>
              <a:t>Schritt 2</a:t>
            </a:r>
            <a:r>
              <a:rPr lang="de-DE" sz="2400"/>
              <a:t/>
            </a:r>
            <a:br>
              <a:rPr lang="de-DE" sz="2400"/>
            </a:br>
            <a:r>
              <a:rPr lang="de-DE" sz="2400"/>
              <a:t>Diagnose &amp; Erstellung des Leistungsprofils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991544" y="4326196"/>
            <a:ext cx="65156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>
                <a:solidFill>
                  <a:srgbClr val="293F81"/>
                </a:solidFill>
              </a:rPr>
              <a:t>Schritt 3</a:t>
            </a:r>
            <a:r>
              <a:rPr lang="de-DE" sz="2400"/>
              <a:t/>
            </a:r>
            <a:br>
              <a:rPr lang="de-DE" sz="2400"/>
            </a:br>
            <a:r>
              <a:rPr lang="de-DE" sz="2400"/>
              <a:t>Passgenaues Einzel- oder Gruppenfördermaterial</a:t>
            </a:r>
          </a:p>
        </p:txBody>
      </p:sp>
    </p:spTree>
    <p:extLst>
      <p:ext uri="{BB962C8B-B14F-4D97-AF65-F5344CB8AC3E}">
        <p14:creationId xmlns:p14="http://schemas.microsoft.com/office/powerpoint/2010/main" val="21505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1703512" y="1052737"/>
            <a:ext cx="878497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sz="2800" dirty="0"/>
              <a:t>Durchführung eines klassengerechten Tests</a:t>
            </a:r>
          </a:p>
          <a:p>
            <a:pPr algn="ctr"/>
            <a:r>
              <a:rPr lang="de-DE" sz="2800" dirty="0"/>
              <a:t>in Form eines handschriftlichen Lückendiktats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4799856" y="231032"/>
            <a:ext cx="5796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400" dirty="0">
                <a:solidFill>
                  <a:srgbClr val="293F81"/>
                </a:solidFill>
              </a:rPr>
              <a:t>Test der Rechtschreibkompetenzen</a:t>
            </a:r>
          </a:p>
        </p:txBody>
      </p:sp>
      <p:pic>
        <p:nvPicPr>
          <p:cNvPr id="10" name="Test 12" descr="mr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672" y="32728"/>
            <a:ext cx="4824536" cy="6825273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Test 23" descr="mr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75" y="22988"/>
            <a:ext cx="4824536" cy="6825273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est 34" descr="mra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829" y="20705"/>
            <a:ext cx="4824536" cy="6825273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est 45" descr="mra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76" y="38137"/>
            <a:ext cx="4824536" cy="6825273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est 56" descr="mra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76" y="4623"/>
            <a:ext cx="4824536" cy="6825273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537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prism isContent="1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9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150"/>
                            </p:stCondLst>
                            <p:childTnLst>
                              <p:par>
                                <p:cTn id="4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81481E-6 L -0.2665 0.1132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5648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900000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-0.14566 0.06203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3102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2.96296E-6 L -0.00243 0.09398 " pathEditMode="relative" rAng="0" ptsTypes="AA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699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0.14583 0.0706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3519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0.25608 0.12778 " pathEditMode="relative" rAng="0" ptsTypes="AA">
                                      <p:cBhvr>
                                        <p:cTn id="6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95" y="6389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799856" y="231032"/>
            <a:ext cx="5796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400">
                <a:solidFill>
                  <a:srgbClr val="293F81"/>
                </a:solidFill>
              </a:rPr>
              <a:t>Test der Rechtschreibkompetenz</a:t>
            </a: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1703512" y="1052736"/>
            <a:ext cx="878497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sz="2800" dirty="0">
                <a:solidFill>
                  <a:srgbClr val="990033"/>
                </a:solidFill>
              </a:rPr>
              <a:t>Online-Erfassung der Testdaten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2007237" y="1844825"/>
            <a:ext cx="84969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e-DE" dirty="0"/>
              <a:t>Onlineportal, daher keine Softwareinstallation notwendig!</a:t>
            </a:r>
            <a:br>
              <a:rPr lang="de-DE" dirty="0"/>
            </a:br>
            <a:r>
              <a:rPr lang="de-DE" dirty="0"/>
              <a:t>Zugang mit modernen Internetbrowsern wie z.B.</a:t>
            </a:r>
            <a:br>
              <a:rPr lang="de-DE" dirty="0"/>
            </a:br>
            <a:r>
              <a:rPr lang="de-DE" dirty="0"/>
              <a:t>Internet Explorer 10+, Firefox, Google Chrome, Safari</a:t>
            </a:r>
            <a:br>
              <a:rPr lang="de-DE" dirty="0"/>
            </a:br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/>
              <a:t>Zügige Testerfassung, da nur ‚falsche‘ Testwörter eingegeben werden müssen.</a:t>
            </a:r>
          </a:p>
          <a:p>
            <a:pPr marL="285750" indent="-285750">
              <a:buFontTx/>
              <a:buChar char="-"/>
            </a:pPr>
            <a:endParaRPr lang="de-DE" dirty="0"/>
          </a:p>
          <a:p>
            <a:pPr marL="285750" indent="-285750">
              <a:buFontTx/>
              <a:buChar char="-"/>
            </a:pPr>
            <a:endParaRPr lang="de-DE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511" y="3429001"/>
            <a:ext cx="6628978" cy="3065473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79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prism isContent="1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4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4439816" y="260649"/>
            <a:ext cx="6048672" cy="461665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400">
                <a:solidFill>
                  <a:srgbClr val="293F81"/>
                </a:solidFill>
              </a:rPr>
              <a:t>Der Weg zur modernen Rechtschreibförderung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991545" y="1916833"/>
            <a:ext cx="66967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293F81"/>
                </a:solidFill>
              </a:rPr>
              <a:t>Schritt 1</a:t>
            </a:r>
            <a:r>
              <a:rPr lang="de-DE" sz="2400" dirty="0"/>
              <a:t/>
            </a:r>
            <a:br>
              <a:rPr lang="de-DE" sz="2400" dirty="0"/>
            </a:br>
            <a:r>
              <a:rPr lang="de-DE" sz="2400" dirty="0"/>
              <a:t>Test der individuellen Rechtschreibkompetenzen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991544" y="3140969"/>
            <a:ext cx="54316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>
                <a:solidFill>
                  <a:srgbClr val="293F81"/>
                </a:solidFill>
              </a:rPr>
              <a:t>Schritt 2</a:t>
            </a:r>
            <a:r>
              <a:rPr lang="de-DE" sz="2400"/>
              <a:t/>
            </a:r>
            <a:br>
              <a:rPr lang="de-DE" sz="2400"/>
            </a:br>
            <a:r>
              <a:rPr lang="de-DE" sz="2400"/>
              <a:t>Diagnose &amp; Erstellung des Leistungsprofils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991545" y="4326196"/>
            <a:ext cx="63598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>
                <a:solidFill>
                  <a:srgbClr val="293F81"/>
                </a:solidFill>
              </a:rPr>
              <a:t>Schritt 3</a:t>
            </a:r>
            <a:r>
              <a:rPr lang="de-DE" sz="2400"/>
              <a:t/>
            </a:r>
            <a:br>
              <a:rPr lang="de-DE" sz="2400"/>
            </a:br>
            <a:r>
              <a:rPr lang="de-DE" sz="2400"/>
              <a:t>Passgenaues Einzel- oder Gruppenfördermaterial </a:t>
            </a:r>
          </a:p>
        </p:txBody>
      </p:sp>
    </p:spTree>
    <p:extLst>
      <p:ext uri="{BB962C8B-B14F-4D97-AF65-F5344CB8AC3E}">
        <p14:creationId xmlns:p14="http://schemas.microsoft.com/office/powerpoint/2010/main" val="76442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14:prism isContent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2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"/>
          <p:cNvSpPr txBox="1"/>
          <p:nvPr/>
        </p:nvSpPr>
        <p:spPr>
          <a:xfrm>
            <a:off x="4439816" y="260649"/>
            <a:ext cx="6048672" cy="461665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de-DE" sz="2400">
                <a:solidFill>
                  <a:srgbClr val="293F81"/>
                </a:solidFill>
              </a:rPr>
              <a:t>Diagnose</a:t>
            </a:r>
          </a:p>
        </p:txBody>
      </p:sp>
      <p:sp>
        <p:nvSpPr>
          <p:cNvPr id="3" name="Text 1"/>
          <p:cNvSpPr txBox="1">
            <a:spLocks noChangeArrowheads="1"/>
          </p:cNvSpPr>
          <p:nvPr/>
        </p:nvSpPr>
        <p:spPr bwMode="auto">
          <a:xfrm>
            <a:off x="1703512" y="1052737"/>
            <a:ext cx="878497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sz="2800"/>
              <a:t>Ein detailliertes Leistungsprofil zeigt </a:t>
            </a:r>
          </a:p>
          <a:p>
            <a:pPr algn="ctr"/>
            <a:r>
              <a:rPr lang="de-DE" sz="2800"/>
              <a:t>die Stärken und Schwächen</a:t>
            </a:r>
            <a:endParaRPr lang="de-DE" sz="2800" b="1">
              <a:solidFill>
                <a:srgbClr val="990033"/>
              </a:solidFill>
            </a:endParaRPr>
          </a:p>
        </p:txBody>
      </p:sp>
      <p:pic>
        <p:nvPicPr>
          <p:cNvPr id="6146" name="Tab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353" y="2238484"/>
            <a:ext cx="5808547" cy="39726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Tab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353" y="2226156"/>
            <a:ext cx="5808547" cy="39726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50" name="Tab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303" y="2232277"/>
            <a:ext cx="5790644" cy="39604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51" name="Tab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353" y="2238484"/>
            <a:ext cx="5808547" cy="39726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ext 2"/>
          <p:cNvSpPr txBox="1">
            <a:spLocks noChangeArrowheads="1"/>
          </p:cNvSpPr>
          <p:nvPr/>
        </p:nvSpPr>
        <p:spPr bwMode="auto">
          <a:xfrm>
            <a:off x="1199456" y="1052737"/>
            <a:ext cx="957706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sz="2800" dirty="0"/>
              <a:t>Unterteilt </a:t>
            </a:r>
            <a:r>
              <a:rPr lang="de-DE" sz="2800"/>
              <a:t>in </a:t>
            </a:r>
            <a:r>
              <a:rPr lang="de-DE" sz="2800" b="1">
                <a:solidFill>
                  <a:srgbClr val="990033"/>
                </a:solidFill>
              </a:rPr>
              <a:t>Grundlegenden </a:t>
            </a:r>
            <a:r>
              <a:rPr lang="de-DE" sz="2800" b="1" dirty="0">
                <a:solidFill>
                  <a:srgbClr val="990033"/>
                </a:solidFill>
              </a:rPr>
              <a:t>Bereich</a:t>
            </a:r>
            <a:r>
              <a:rPr lang="de-DE" sz="2800" dirty="0"/>
              <a:t> und </a:t>
            </a:r>
            <a:r>
              <a:rPr lang="de-DE" sz="2800" b="1" dirty="0">
                <a:solidFill>
                  <a:srgbClr val="990033"/>
                </a:solidFill>
              </a:rPr>
              <a:t>Regelbereich</a:t>
            </a:r>
            <a:r>
              <a:rPr lang="de-DE" sz="2800" dirty="0"/>
              <a:t> werden die Fehlschreibungen in </a:t>
            </a:r>
            <a:r>
              <a:rPr lang="de-DE" sz="2800" b="1" dirty="0">
                <a:solidFill>
                  <a:srgbClr val="990033"/>
                </a:solidFill>
              </a:rPr>
              <a:t>13 Hauptkategorien</a:t>
            </a:r>
            <a:r>
              <a:rPr lang="de-DE" sz="2800" dirty="0"/>
              <a:t> eingeordnet</a:t>
            </a:r>
            <a:endParaRPr lang="de-DE" sz="2800" b="1" dirty="0">
              <a:solidFill>
                <a:srgbClr val="99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0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0">
        <p14:prism isContent="1"/>
      </p:transition>
    </mc:Choice>
    <mc:Fallback xmlns="">
      <p:transition spd="slow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2" presetClass="exit" presetSubtype="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0"/>
                            </p:stCondLst>
                            <p:childTnLst>
                              <p:par>
                                <p:cTn id="33" presetID="2" presetClass="exit" presetSubtype="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000"/>
                            </p:stCondLst>
                            <p:childTnLst>
                              <p:par>
                                <p:cTn id="42" presetID="2" presetClass="exit" presetSubtype="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9" grpId="0"/>
    </p:bld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418</Words>
  <Application>Microsoft Office PowerPoint</Application>
  <PresentationFormat>Breitbild</PresentationFormat>
  <Paragraphs>139</Paragraphs>
  <Slides>28</Slides>
  <Notes>1</Notes>
  <HiddenSlides>0</HiddenSlides>
  <MMClips>3</MMClips>
  <ScaleCrop>false</ScaleCrop>
  <HeadingPairs>
    <vt:vector size="8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33" baseType="lpstr">
      <vt:lpstr>ABeeZee</vt:lpstr>
      <vt:lpstr>Arial</vt:lpstr>
      <vt:lpstr>Calibri</vt:lpstr>
      <vt:lpstr>Larissa-Design</vt:lpstr>
      <vt:lpstr>Image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Roger Sennert</dc:creator>
  <cp:lastModifiedBy>Roger Sennert</cp:lastModifiedBy>
  <cp:revision>192</cp:revision>
  <cp:lastPrinted>2019-02-17T15:05:26Z</cp:lastPrinted>
  <dcterms:created xsi:type="dcterms:W3CDTF">2011-02-16T14:18:01Z</dcterms:created>
  <dcterms:modified xsi:type="dcterms:W3CDTF">2019-02-17T20:49:15Z</dcterms:modified>
</cp:coreProperties>
</file>